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25" r:id="rId2"/>
    <p:sldId id="326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327" r:id="rId21"/>
    <p:sldId id="275" r:id="rId22"/>
    <p:sldId id="276" r:id="rId23"/>
    <p:sldId id="277" r:id="rId24"/>
    <p:sldId id="278" r:id="rId25"/>
    <p:sldId id="279" r:id="rId26"/>
    <p:sldId id="328" r:id="rId27"/>
    <p:sldId id="281" r:id="rId28"/>
    <p:sldId id="282" r:id="rId29"/>
    <p:sldId id="283" r:id="rId30"/>
    <p:sldId id="284" r:id="rId31"/>
    <p:sldId id="285" r:id="rId32"/>
    <p:sldId id="329" r:id="rId33"/>
    <p:sldId id="287" r:id="rId34"/>
    <p:sldId id="288" r:id="rId35"/>
    <p:sldId id="289" r:id="rId36"/>
    <p:sldId id="290" r:id="rId37"/>
    <p:sldId id="291" r:id="rId38"/>
    <p:sldId id="330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31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32" r:id="rId67"/>
    <p:sldId id="321" r:id="rId68"/>
    <p:sldId id="322" r:id="rId69"/>
    <p:sldId id="323" r:id="rId70"/>
    <p:sldId id="324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4660"/>
  </p:normalViewPr>
  <p:slideViewPr>
    <p:cSldViewPr>
      <p:cViewPr varScale="1">
        <p:scale>
          <a:sx n="102" d="100"/>
          <a:sy n="102" d="100"/>
        </p:scale>
        <p:origin x="23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209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E5FB6-7DC4-424B-849F-6B24E9664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name given to an impurity atom that adds holes to a semiconductor crystal structure?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4D6E2-5B7A-4305-B3E2-7BF8074E40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Insulator impurity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N-type impurity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Acceptor impurity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Donor impurity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E6A04 ECLM Page (5 - 2)</a:t>
            </a:r>
          </a:p>
        </p:txBody>
      </p:sp>
    </p:spTree>
    <p:extLst>
      <p:ext uri="{BB962C8B-B14F-4D97-AF65-F5344CB8AC3E}">
        <p14:creationId xmlns:p14="http://schemas.microsoft.com/office/powerpoint/2010/main" val="1198928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746B-6C66-47D4-9E6A-3315CC419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DC input impedance at the gate of a field-effect transistor (FET) compare with that of a bipolar transistor?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D75BE-49EF-4C72-B71A-6BD44FE9AD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both low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FET has lower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FET has higher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both high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E6A05 ECLM Page (5 - 10)</a:t>
            </a:r>
          </a:p>
        </p:txBody>
      </p:sp>
    </p:spTree>
    <p:extLst>
      <p:ext uri="{BB962C8B-B14F-4D97-AF65-F5344CB8AC3E}">
        <p14:creationId xmlns:p14="http://schemas.microsoft.com/office/powerpoint/2010/main" val="785908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D871E-1E48-4488-A4BA-87D9D3B2B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DC input impedance at the gate of a field-effect transistor (FET) compare with that of a bipolar transistor?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032A0-EE41-49D2-A528-A97554CFD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both low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FET has lower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FET has higher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both high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E6A05 ECLM Page (5 - 10)</a:t>
            </a:r>
          </a:p>
        </p:txBody>
      </p:sp>
    </p:spTree>
    <p:extLst>
      <p:ext uri="{BB962C8B-B14F-4D97-AF65-F5344CB8AC3E}">
        <p14:creationId xmlns:p14="http://schemas.microsoft.com/office/powerpoint/2010/main" val="1110258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3CB7E-9284-4E8B-AFCC-727A1B19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beta of a bipolar junction transistor?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CE267-9EE2-4E64-A1E6-EE7ADC694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	The frequency at which the current gain is reduced to 0.707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	The change in collector current with respect to the change in base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	The breakdown voltage of the base-to-collector junction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	The switching speed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E6A06 ECLM Page (5 - 9)</a:t>
            </a:r>
          </a:p>
        </p:txBody>
      </p:sp>
    </p:spTree>
    <p:extLst>
      <p:ext uri="{BB962C8B-B14F-4D97-AF65-F5344CB8AC3E}">
        <p14:creationId xmlns:p14="http://schemas.microsoft.com/office/powerpoint/2010/main" val="3145741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2891A-7003-4DEA-BF68-0B764001B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beta of a bipolar junction transistor?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CD05B-4ADE-4595-8816-5DD75A7D83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	The frequency at which the current gain is reduced to 0.707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	The change in collector current with respect to the change in base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	The breakdown voltage of the base-to-collector junction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	The switching speed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E6A06 ECLM Page (5 - 9)</a:t>
            </a:r>
          </a:p>
        </p:txBody>
      </p:sp>
    </p:spTree>
    <p:extLst>
      <p:ext uri="{BB962C8B-B14F-4D97-AF65-F5344CB8AC3E}">
        <p14:creationId xmlns:p14="http://schemas.microsoft.com/office/powerpoint/2010/main" val="780083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A773F-9E90-46D8-9D9B-941533DAD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indicates that a silicon NPN junction transistor is biased 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1B4AA-E51C-44FF-812F-CFE217A4A7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Base-to-emitter resistance of approximately 6 to 7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Base-to-emitter resistance of approximately 0.6 to 0.7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Base-to-emitter voltage of approximately 6 to 7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Base-to-emitter voltage of approximately 0.6 to 0.7 volts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E6A07 ECLM Page (5 - 8)</a:t>
            </a:r>
          </a:p>
        </p:txBody>
      </p:sp>
    </p:spTree>
    <p:extLst>
      <p:ext uri="{BB962C8B-B14F-4D97-AF65-F5344CB8AC3E}">
        <p14:creationId xmlns:p14="http://schemas.microsoft.com/office/powerpoint/2010/main" val="882815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F9F5-000C-4AC4-9432-04F73382A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indicates that a silicon NPN junction transistor is biased 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82CE6-21B6-48DE-BFD1-B805F5539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Base-to-emitter resistance of approximately 6 to 7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Base-to-emitter resistance of approximately 0.6 to 0.7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Base-to-emitter voltage of approximately 6 to 7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Base-to-emitter voltage of approximately 0.6 to 0.7 volts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E6A07 ECLM Page (5 - 8)</a:t>
            </a:r>
          </a:p>
        </p:txBody>
      </p:sp>
    </p:spTree>
    <p:extLst>
      <p:ext uri="{BB962C8B-B14F-4D97-AF65-F5344CB8AC3E}">
        <p14:creationId xmlns:p14="http://schemas.microsoft.com/office/powerpoint/2010/main" val="2507503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848AB-4327-48EE-824D-FAA568848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frequency at which the grounded-base current gain of a bipolar junction transistor has decreased to 0.7 of the gain obtainable at 1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7F66BC-80A0-4C66-BDC2-D5FB1A894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839" y="35814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Corner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Alpha rejection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Beta cutoff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Alpha cutoff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E6A08 ECLM Page (5 - 9)</a:t>
            </a:r>
          </a:p>
        </p:txBody>
      </p:sp>
    </p:spTree>
    <p:extLst>
      <p:ext uri="{BB962C8B-B14F-4D97-AF65-F5344CB8AC3E}">
        <p14:creationId xmlns:p14="http://schemas.microsoft.com/office/powerpoint/2010/main" val="772408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84BF4-FF0D-45B4-9188-BA3FF3A0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frequency at which the grounded-base current gain of a bipolar junction transistor has decreased to 0.7 of the gain obtainable at 1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CCD174-F661-40B2-9893-AF991E3AC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Corner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Alpha rejection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Beta cutoff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Alpha cutoff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E6A08 ECLM Page (5 - 9)</a:t>
            </a:r>
          </a:p>
        </p:txBody>
      </p:sp>
    </p:spTree>
    <p:extLst>
      <p:ext uri="{BB962C8B-B14F-4D97-AF65-F5344CB8AC3E}">
        <p14:creationId xmlns:p14="http://schemas.microsoft.com/office/powerpoint/2010/main" val="2193018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06529-01CA-4827-911E-1CEFFA3BE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depletion-mode field-effect transistor (FET)?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56BA52-926D-407B-B9E8-117619090A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FET that exhibits a current flow between source and drain when no gate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FET that has no current flow between source and drain when no gate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FET that exhibits very high electron mobility due to a lack of holes in the N-type material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FET for which holes are the majority carriers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E6A09 ECLM Page (5 - 11)</a:t>
            </a:r>
          </a:p>
        </p:txBody>
      </p:sp>
    </p:spTree>
    <p:extLst>
      <p:ext uri="{BB962C8B-B14F-4D97-AF65-F5344CB8AC3E}">
        <p14:creationId xmlns:p14="http://schemas.microsoft.com/office/powerpoint/2010/main" val="107783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88C8588-224B-2945-F834-96CDF3EC3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37F18-D909-81CF-527E-03543900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depletion-mode field-effect transistor (FET)?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C216C-B352-B342-0FC5-0AE0246D34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FET that exhibits a current flow between source and drain when no gate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FET that has no current flow between source and drain when no gate voltage is applied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FET that exhibits very high electron mobility due to a lack of holes in the N-type material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FET for which holes are the majority carriers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E6A09 ECLM Page (5 - 11)</a:t>
            </a:r>
          </a:p>
        </p:txBody>
      </p:sp>
    </p:spTree>
    <p:extLst>
      <p:ext uri="{BB962C8B-B14F-4D97-AF65-F5344CB8AC3E}">
        <p14:creationId xmlns:p14="http://schemas.microsoft.com/office/powerpoint/2010/main" val="692905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D48CC-1019-4CDA-A798-928073418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E6-1, what is the schematic symbol for an N-channel dual-gate MOSFET?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4AB61-72D4-40FD-A545-38D6FD274E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E6A10 ECLM Page (5 - 11)</a:t>
            </a:r>
          </a:p>
        </p:txBody>
      </p:sp>
    </p:spTree>
    <p:extLst>
      <p:ext uri="{BB962C8B-B14F-4D97-AF65-F5344CB8AC3E}">
        <p14:creationId xmlns:p14="http://schemas.microsoft.com/office/powerpoint/2010/main" val="1025384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31650-13D6-4AA1-B9AF-4595BB2D4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E6-1, what is the schematic symbol for an N-channel dual-gate MOSFET?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DDC6-724C-4F7C-BFC9-FA7B1DF725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E6A10 ECLM Page (5 - 11)</a:t>
            </a:r>
          </a:p>
        </p:txBody>
      </p:sp>
    </p:spTree>
    <p:extLst>
      <p:ext uri="{BB962C8B-B14F-4D97-AF65-F5344CB8AC3E}">
        <p14:creationId xmlns:p14="http://schemas.microsoft.com/office/powerpoint/2010/main" val="1457904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2DF0C-7946-4725-920B-A4FB7F8C8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E6-1, what is the schematic symbol for a P-channel junction FET?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44102-0907-4E68-979C-26B46D60A1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E6A11 ECLM Page (5 - 10)</a:t>
            </a:r>
          </a:p>
        </p:txBody>
      </p:sp>
    </p:spTree>
    <p:extLst>
      <p:ext uri="{BB962C8B-B14F-4D97-AF65-F5344CB8AC3E}">
        <p14:creationId xmlns:p14="http://schemas.microsoft.com/office/powerpoint/2010/main" val="3159669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8CF0-BB05-46A3-BB31-CB8B4C7B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E6-1, what is the schematic symbol for a P-channel junction FET?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CB2F9-DFAB-4390-AC15-80AF8184AA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E6A11 ECLM Page (5 - 10)</a:t>
            </a:r>
          </a:p>
        </p:txBody>
      </p:sp>
    </p:spTree>
    <p:extLst>
      <p:ext uri="{BB962C8B-B14F-4D97-AF65-F5344CB8AC3E}">
        <p14:creationId xmlns:p14="http://schemas.microsoft.com/office/powerpoint/2010/main" val="2452146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742AC-0F26-4703-9505-7FCA02FFC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connecting Zener diodes between a MOSFET gate and its source or drain?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901B2-714D-4A7E-992E-91066694D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a voltage reference for the correct amount of reverse-bias gate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protect the substrate from excessive voltages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keep the gate voltage within specifications and prevent the device from overheating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protect the gate from static damage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E6A12 ECLM Page (5 - 11)</a:t>
            </a:r>
          </a:p>
        </p:txBody>
      </p:sp>
    </p:spTree>
    <p:extLst>
      <p:ext uri="{BB962C8B-B14F-4D97-AF65-F5344CB8AC3E}">
        <p14:creationId xmlns:p14="http://schemas.microsoft.com/office/powerpoint/2010/main" val="2123366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A26EE9D-33CE-4D60-91AA-E4E6A524B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CBF8A-7F19-3596-6C98-B09B0F94C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connecting Zener diodes between a MOSFET gate and its source or drain?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4A104-7E68-50A9-61A6-33D8D67243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a voltage reference for the correct amount of reverse-bias gate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protect the substrate from excessive voltages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keep the gate voltage within specifications and prevent the device from overheating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protect the gate from static damage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E6A12 ECLM Page (5 - 11)</a:t>
            </a:r>
          </a:p>
        </p:txBody>
      </p:sp>
    </p:spTree>
    <p:extLst>
      <p:ext uri="{BB962C8B-B14F-4D97-AF65-F5344CB8AC3E}">
        <p14:creationId xmlns:p14="http://schemas.microsoft.com/office/powerpoint/2010/main" val="2442599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0158D-5D79-435D-B4D0-ECB360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useful characteristic of a Zener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B87D6-F3F9-451F-9834-FE40A069F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constant current drop under conditions of varying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constant voltage drop under conditions of varying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negative resistance region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internal capacitance that varies with the applied voltage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E6B01 ECLM Page (5 - 5)</a:t>
            </a:r>
          </a:p>
        </p:txBody>
      </p:sp>
    </p:spTree>
    <p:extLst>
      <p:ext uri="{BB962C8B-B14F-4D97-AF65-F5344CB8AC3E}">
        <p14:creationId xmlns:p14="http://schemas.microsoft.com/office/powerpoint/2010/main" val="2065499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73542-2826-42CF-9026-1E9DAEFFE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useful characteristic of a Zener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FB3EE-0264-4050-806E-F2C666F5A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constant current drop under conditions of varying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constant voltage drop under conditions of varying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negative resistance region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internal capacitance that varies with the applied voltage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E6B01 ECLM Page (5 - 5)</a:t>
            </a:r>
          </a:p>
        </p:txBody>
      </p:sp>
    </p:spTree>
    <p:extLst>
      <p:ext uri="{BB962C8B-B14F-4D97-AF65-F5344CB8AC3E}">
        <p14:creationId xmlns:p14="http://schemas.microsoft.com/office/powerpoint/2010/main" val="3449182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969ED-97C0-435C-B6FE-36B4669A0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characteristic of a Schottky diode makes it a better choice than a silicon junction diode for use as a power supply rectifier?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93A88-5EF9-47B7-A348-528E23CD7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Much higher reverse voltage breakdown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More constant reverse avalanche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Longer carrier retention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Less forward voltage drop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E6B02 ECLM Page (5 - 4)</a:t>
            </a:r>
          </a:p>
        </p:txBody>
      </p:sp>
    </p:spTree>
    <p:extLst>
      <p:ext uri="{BB962C8B-B14F-4D97-AF65-F5344CB8AC3E}">
        <p14:creationId xmlns:p14="http://schemas.microsoft.com/office/powerpoint/2010/main" val="2444073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84B41-FBAD-4454-80E0-995DD69B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what application is gallium arsenide used as a semiconductor material?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3E7FB-743C-42CD-8EC9-F3D39018BF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 high-current rectifier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 high-power audio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 microwave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 very low frequency RF circuits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E6A01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1650293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C75FD-FE12-446C-8257-93312D810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characteristic of a Schottky diode makes it a better choice than a silicon junction diode for use as a power supply rectifier?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51591-18B9-4AE7-8263-2B301F5978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Much higher reverse voltage breakdown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More constant reverse avalanche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Longer carrier retention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Less forward voltage drop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E6B02 ECLM Page (5 - 4)</a:t>
            </a:r>
          </a:p>
        </p:txBody>
      </p:sp>
    </p:spTree>
    <p:extLst>
      <p:ext uri="{BB962C8B-B14F-4D97-AF65-F5344CB8AC3E}">
        <p14:creationId xmlns:p14="http://schemas.microsoft.com/office/powerpoint/2010/main" val="9630787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A8F09-BCBB-4008-AEB3-6FDBFCD6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property of an LED's semiconductor material determines its forward voltage drop?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14D11-35B2-4937-B492-E26EA178E8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Intrinsic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Band gap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Junction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Junction depth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E6B03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12354075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524AFD2-F19F-5EB1-580A-CC89D1586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B88F2-E839-4DF7-BC9F-02A4BC99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property of an LED's semiconductor material determines its forward voltage drop?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F01C8-02EA-9FEB-34DA-6BBAFD6E88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Intrinsic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Band gap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Junction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Junction depth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E6B03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42367137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F1D83-C2D8-49CD-9690-92744939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semiconductor device is designed for use as a voltage-controlled capacitor?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E16D0-822E-4D0B-B0B0-D65B00F443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Varactor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Tunnel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Silicon-controlled rectifier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Zener diode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E6B04 ECLM Page (5 - 6)</a:t>
            </a:r>
          </a:p>
        </p:txBody>
      </p:sp>
    </p:spTree>
    <p:extLst>
      <p:ext uri="{BB962C8B-B14F-4D97-AF65-F5344CB8AC3E}">
        <p14:creationId xmlns:p14="http://schemas.microsoft.com/office/powerpoint/2010/main" val="24983421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3FE91-93E2-40C7-9BC3-511BAF23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semiconductor device is designed for use as a voltage-controlled capacitor?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732E3-2ECA-4A43-B79B-7160CB6C3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Varactor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Tunnel diode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Silicon-controlled rectifier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Zener diode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E6B04 ECLM Page (5 - 6)</a:t>
            </a:r>
          </a:p>
        </p:txBody>
      </p:sp>
    </p:spTree>
    <p:extLst>
      <p:ext uri="{BB962C8B-B14F-4D97-AF65-F5344CB8AC3E}">
        <p14:creationId xmlns:p14="http://schemas.microsoft.com/office/powerpoint/2010/main" val="5046268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14552-39C2-431F-B6A2-D497415FA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characteristic of a PIN diode makes it useful as an RF switch?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55409-0DA7-4F94-9B73-7A055023FA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Extremely high reverse breakdown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Ability to dissipate large amounts of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Reverse bias controls its forward voltage drop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 junction capacitance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E6B05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28877500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8DE30-F035-4B16-984E-6118563F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characteristic of a PIN diode makes it useful as an RF switch?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EC76-0EE6-45AA-A97C-FDDF50980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Extremely high reverse breakdown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Ability to dissipate large amounts of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Reverse bias controls its forward voltage drop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 junction capacitance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E6B05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29171606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E5456-F0BB-4450-84BB-C5C77CFF6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baseline="0" dirty="0">
                <a:solidFill>
                  <a:schemeClr val="tx1"/>
                </a:solidFill>
                <a:latin typeface="Calibri" panose="020F0502020204030204" pitchFamily="34" charset="0"/>
              </a:rPr>
              <a:t>Which of the following is a common use of a Schottky diode?</a:t>
            </a:r>
            <a:endParaRPr lang="en-US" b="0" i="0" u="none" strike="sngStrike" baseline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B4397-87AC-4166-A0A0-D635E0CCE3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baseline="0" dirty="0">
                <a:latin typeface="Calibri" panose="020F0502020204030204" pitchFamily="34" charset="0"/>
              </a:rPr>
              <a:t>A. In oscillator circuits as the negative resistance element</a:t>
            </a:r>
          </a:p>
          <a:p>
            <a:r>
              <a:rPr lang="en-US" b="0" i="0" u="none" baseline="0" dirty="0">
                <a:latin typeface="Calibri" panose="020F0502020204030204" pitchFamily="34" charset="0"/>
              </a:rPr>
              <a:t>B. As a variable capacitance in an automatic frequency control circuit</a:t>
            </a:r>
          </a:p>
          <a:p>
            <a:r>
              <a:rPr lang="en-US" b="0" i="0" u="none" baseline="0" dirty="0">
                <a:latin typeface="Calibri" panose="020F0502020204030204" pitchFamily="34" charset="0"/>
              </a:rPr>
              <a:t>C. In power supplies as a constant voltage reference</a:t>
            </a:r>
          </a:p>
          <a:p>
            <a:r>
              <a:rPr lang="en-US" b="0" i="0" u="none" baseline="0" dirty="0">
                <a:latin typeface="Calibri" panose="020F0502020204030204" pitchFamily="34" charset="0"/>
              </a:rPr>
              <a:t>D. As a VHF/UHF mixer or detector</a:t>
            </a:r>
          </a:p>
          <a:p>
            <a:r>
              <a:rPr lang="pt-BR" b="0" i="0" u="none" baseline="0" dirty="0">
                <a:latin typeface="Calibri" panose="020F0502020204030204" pitchFamily="34" charset="0"/>
              </a:rPr>
              <a:t>E6B06 ECLM</a:t>
            </a:r>
          </a:p>
        </p:txBody>
      </p:sp>
    </p:spTree>
    <p:extLst>
      <p:ext uri="{BB962C8B-B14F-4D97-AF65-F5344CB8AC3E}">
        <p14:creationId xmlns:p14="http://schemas.microsoft.com/office/powerpoint/2010/main" val="27634741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55C0978-DE4C-5129-54E1-E7F07F9B0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60153-4E52-2576-0E3A-04D2232F4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baseline="0" dirty="0">
                <a:solidFill>
                  <a:schemeClr val="tx1"/>
                </a:solidFill>
                <a:latin typeface="Calibri" panose="020F0502020204030204" pitchFamily="34" charset="0"/>
              </a:rPr>
              <a:t>Which of the following is a common use of a Schottky diode?</a:t>
            </a:r>
            <a:endParaRPr lang="en-US" b="0" i="0" u="none" strike="sngStrike" baseline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91CB4-1705-9A2D-28D3-FDFACFC9DF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baseline="0" dirty="0">
                <a:latin typeface="Calibri" panose="020F0502020204030204" pitchFamily="34" charset="0"/>
              </a:rPr>
              <a:t>A. In oscillator circuits as the negative resistance element</a:t>
            </a:r>
          </a:p>
          <a:p>
            <a:r>
              <a:rPr lang="en-US" b="0" i="0" u="none" baseline="0" dirty="0">
                <a:latin typeface="Calibri" panose="020F0502020204030204" pitchFamily="34" charset="0"/>
              </a:rPr>
              <a:t>B. As a variable capacitance in an automatic frequency control circuit</a:t>
            </a:r>
          </a:p>
          <a:p>
            <a:r>
              <a:rPr lang="en-US" b="0" i="0" u="none" baseline="0" dirty="0">
                <a:latin typeface="Calibri" panose="020F0502020204030204" pitchFamily="34" charset="0"/>
              </a:rPr>
              <a:t>C. In power supplies as a constant voltage reference</a:t>
            </a:r>
          </a:p>
          <a:p>
            <a:r>
              <a:rPr lang="en-US" b="0" i="0" u="none" baseline="0" dirty="0">
                <a:latin typeface="Calibri" panose="020F0502020204030204" pitchFamily="34" charset="0"/>
              </a:rPr>
              <a:t>D. As a VHF/UHF mixer or detector</a:t>
            </a:r>
          </a:p>
          <a:p>
            <a:r>
              <a:rPr lang="pt-BR" b="0" i="0" u="none" baseline="0" dirty="0">
                <a:latin typeface="Calibri" panose="020F0502020204030204" pitchFamily="34" charset="0"/>
              </a:rPr>
              <a:t>(D) E6B06 ECLM</a:t>
            </a:r>
          </a:p>
        </p:txBody>
      </p:sp>
    </p:spTree>
    <p:extLst>
      <p:ext uri="{BB962C8B-B14F-4D97-AF65-F5344CB8AC3E}">
        <p14:creationId xmlns:p14="http://schemas.microsoft.com/office/powerpoint/2010/main" val="29695296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56D3F-957F-4880-9C77-F76BBCD62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causes a junction diode to fail from excessive current?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70DC0-425C-4679-B427-C5B6447E5B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Excessive inverse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Excessive junction temperature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Insufficient forward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Charge carrier depletion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E6B07 ECLM Page (5 - 4)</a:t>
            </a:r>
          </a:p>
        </p:txBody>
      </p:sp>
    </p:spTree>
    <p:extLst>
      <p:ext uri="{BB962C8B-B14F-4D97-AF65-F5344CB8AC3E}">
        <p14:creationId xmlns:p14="http://schemas.microsoft.com/office/powerpoint/2010/main" val="47725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FF91-5F1D-40D0-A77E-F99B01092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what application is gallium arsenide used as a semiconductor material?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40AF5-3946-4599-B432-43F588C07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 high-current rectifier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 high-power audio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 microwave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 very low frequency RF circuits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E6A01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423599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81769-489A-43FA-9072-4F1C4C625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causes a junction diode to fail from excessive current?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61E8D-B282-4257-9CFD-5952BA5264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Excessive inverse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Excessive junction temperature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Insufficient forward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Charge carrier depletion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E6B07 ECLM Page (5 - 4)</a:t>
            </a:r>
          </a:p>
        </p:txBody>
      </p:sp>
    </p:spTree>
    <p:extLst>
      <p:ext uri="{BB962C8B-B14F-4D97-AF65-F5344CB8AC3E}">
        <p14:creationId xmlns:p14="http://schemas.microsoft.com/office/powerpoint/2010/main" val="19020082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BB603-FDE3-4C65-B733-1241DE89C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Schottky barrier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3F0-0A2F-423E-B368-4E71186E3F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Metal-semiconductor junction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Electrolytic rectifier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PIN junction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Thermionic emission diode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E6B08 ECLM Page (5 - 4)</a:t>
            </a:r>
          </a:p>
        </p:txBody>
      </p:sp>
    </p:spTree>
    <p:extLst>
      <p:ext uri="{BB962C8B-B14F-4D97-AF65-F5344CB8AC3E}">
        <p14:creationId xmlns:p14="http://schemas.microsoft.com/office/powerpoint/2010/main" val="16318548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2124C-53FC-4074-A5D7-42B2C5D4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Schottky barrier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6FEA2-B126-4F04-B0AB-718A7906C9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Metal-semiconductor junction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Electrolytic rectifier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PIN junction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Thermionic emission diode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E6B08 ECLM Page (5 - 4)</a:t>
            </a:r>
          </a:p>
        </p:txBody>
      </p:sp>
    </p:spTree>
    <p:extLst>
      <p:ext uri="{BB962C8B-B14F-4D97-AF65-F5344CB8AC3E}">
        <p14:creationId xmlns:p14="http://schemas.microsoft.com/office/powerpoint/2010/main" val="17616617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66B64-3FAE-439D-9BCC-473E06206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common use for point-contact diodes?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29F71-1C14-4A12-90B9-19E0AF00FB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As a constant current source</a:t>
            </a:r>
          </a:p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B. As a constant voltage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As an RF detector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As a high voltage rectifier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E6B09 ECLM Page (5 - 5)</a:t>
            </a:r>
          </a:p>
        </p:txBody>
      </p:sp>
    </p:spTree>
    <p:extLst>
      <p:ext uri="{BB962C8B-B14F-4D97-AF65-F5344CB8AC3E}">
        <p14:creationId xmlns:p14="http://schemas.microsoft.com/office/powerpoint/2010/main" val="26533889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4C3BC-64E9-4EAB-86A9-D0B54F8EE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common use for point-contact diodes?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B0435-BACF-468A-8C8D-197A20C16A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As a constant current source</a:t>
            </a:r>
          </a:p>
          <a:p>
            <a:r>
              <a:rPr lang="fr-FR" b="0" i="0" u="none" strike="noStrike" baseline="0" dirty="0">
                <a:latin typeface="Calibri" panose="020F0502020204030204" pitchFamily="34" charset="0"/>
              </a:rPr>
              <a:t>B. As a constant voltage source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As an RF detector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As a high voltage rectifier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E6B09 ECLM Page (5 - 5)</a:t>
            </a:r>
          </a:p>
        </p:txBody>
      </p:sp>
    </p:spTree>
    <p:extLst>
      <p:ext uri="{BB962C8B-B14F-4D97-AF65-F5344CB8AC3E}">
        <p14:creationId xmlns:p14="http://schemas.microsoft.com/office/powerpoint/2010/main" val="41871807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D0A77-9320-4B68-92E7-8E011197F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E6-2, which is the schematic symbol for a Schottky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57235B-6F70-4DC5-8D08-CF5BE494EC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E6B10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29392127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CBCD-1E90-4734-99BB-45F1CF3D9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E6-2, which is the schematic symbol for a Schottky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B0499-59F1-40BA-88EC-56D427F1FF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E6B10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31364489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3E6B-F29B-4FF0-9798-85BF514A6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used to control the attenuation of RF signals by a PIN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D34E0-34B3-488B-BB9C-76E7CD43B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DC bias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variable RF reference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Reverse voltage larger than the RF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Capacitance of an RF coupling capacitor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E6B11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449501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2BE2-2C07-4959-BF2E-23F78148E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used to control the attenuation of RF signals by a PIN diode?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E71014-9143-4AC1-9D78-6AFBDD2C7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DC bias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variable RF reference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Reverse voltage larger than the RF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Capacitance of an RF coupling capacitor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E6B11 ECLM Page (5 - 7)</a:t>
            </a:r>
          </a:p>
        </p:txBody>
      </p:sp>
    </p:spTree>
    <p:extLst>
      <p:ext uri="{BB962C8B-B14F-4D97-AF65-F5344CB8AC3E}">
        <p14:creationId xmlns:p14="http://schemas.microsoft.com/office/powerpoint/2010/main" val="40905851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5A2CE-CA47-4493-BC55-B4AB0652C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hysteresis in a comparator?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3098C-105C-4323-8690-2F79D49D4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prevent input noise from causing unstable output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allow the comparator to be used with AC input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cause the output to change states continually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increase the sensitivity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E6C01 ECLM Page (6 - 10)</a:t>
            </a:r>
          </a:p>
        </p:txBody>
      </p:sp>
    </p:spTree>
    <p:extLst>
      <p:ext uri="{BB962C8B-B14F-4D97-AF65-F5344CB8AC3E}">
        <p14:creationId xmlns:p14="http://schemas.microsoft.com/office/powerpoint/2010/main" val="346471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10C7-A9D1-42F9-91B2-6F5F5D7C9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semiconductor materials contains excess free electrons?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A4B99-8F97-40AD-B277-618586CE9E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N-type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P-type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Bipolar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Insulated gate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E6A02 ECLM Page (5 - 2)</a:t>
            </a:r>
          </a:p>
        </p:txBody>
      </p:sp>
    </p:spTree>
    <p:extLst>
      <p:ext uri="{BB962C8B-B14F-4D97-AF65-F5344CB8AC3E}">
        <p14:creationId xmlns:p14="http://schemas.microsoft.com/office/powerpoint/2010/main" val="5053069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BABE-202B-4D52-8FA5-55298EC3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hysteresis in a comparator?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BD700-8B3C-48D6-8F9A-E911A735FF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prevent input noise from causing unstable output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allow the comparator to be used with AC input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cause the output to change states continually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increase the sensitivity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E6C01 ECLM Page (6 - 10)</a:t>
            </a:r>
          </a:p>
        </p:txBody>
      </p:sp>
    </p:spTree>
    <p:extLst>
      <p:ext uri="{BB962C8B-B14F-4D97-AF65-F5344CB8AC3E}">
        <p14:creationId xmlns:p14="http://schemas.microsoft.com/office/powerpoint/2010/main" val="14804793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636A-AF1C-45D9-B421-1361CB6F6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when the level of a comparator’s input signal crosses the threshold?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8FBBC-2369-4550-9FE1-67B721953D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IC input can be damaged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comparator changes its output state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comparator enters latch-up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feedback loop becomes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E6C02 ECLM Page (6 - 10)</a:t>
            </a:r>
          </a:p>
        </p:txBody>
      </p:sp>
    </p:spTree>
    <p:extLst>
      <p:ext uri="{BB962C8B-B14F-4D97-AF65-F5344CB8AC3E}">
        <p14:creationId xmlns:p14="http://schemas.microsoft.com/office/powerpoint/2010/main" val="21209332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50EB4-F828-4AB2-8319-D3988C106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when the level of a comparator’s input signal crosses the threshold?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CEEF3-83C9-438C-994F-31ECDE980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IC input can be damaged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comparator changes its output state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comparator enters latch-up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feedback loop becomes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E6C02 ECLM Page (6 - 10)</a:t>
            </a:r>
          </a:p>
        </p:txBody>
      </p:sp>
    </p:spTree>
    <p:extLst>
      <p:ext uri="{BB962C8B-B14F-4D97-AF65-F5344CB8AC3E}">
        <p14:creationId xmlns:p14="http://schemas.microsoft.com/office/powerpoint/2010/main" val="2850067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033C4-D71B-4507-A549-F8A5F28E9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tri-state logic?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D0819-9831-4B37-AE2F-AF3D831CDD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Logic devices with 0, 1, and high impedance output states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Logic devices that utilize ternary math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power logic devices designed to operate at 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Proprietary logic devices manufactured by Tri-State Devices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E6C03 ECLM Page (5 - 21)</a:t>
            </a:r>
          </a:p>
        </p:txBody>
      </p:sp>
    </p:spTree>
    <p:extLst>
      <p:ext uri="{BB962C8B-B14F-4D97-AF65-F5344CB8AC3E}">
        <p14:creationId xmlns:p14="http://schemas.microsoft.com/office/powerpoint/2010/main" val="36564535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FA226-F90B-48CB-B8BF-9DFA8541A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tri-state logic?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AD773D-5AE9-40F3-84F6-5C48B0087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Logic devices with 0, 1, and high impedance output states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Logic devices that utilize ternary math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power logic devices designed to operate at 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Proprietary logic devices manufactured by Tri-State Devices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E6C03 ECLM Page (5 - 21)</a:t>
            </a:r>
          </a:p>
        </p:txBody>
      </p:sp>
    </p:spTree>
    <p:extLst>
      <p:ext uri="{BB962C8B-B14F-4D97-AF65-F5344CB8AC3E}">
        <p14:creationId xmlns:p14="http://schemas.microsoft.com/office/powerpoint/2010/main" val="35022214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CEA5E-C123-4C43-8CCD-FA943BD0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an advantage of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BiCMOS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logic?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E02FC-9FFA-4F27-9B4D-6BC4BFDA0F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Its simplicity results in much less expensive devices than standard CMOS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immune to electrostatic damage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has the high input impedance of CMOS and the low output impedance of bipolar transistors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E6C04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42373001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1C1DE-F1BD-419F-9E54-BA03BAD88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an advantage of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BiCMOS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logic?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16322-D30D-46CD-B183-B066CF8BB6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Its simplicity results in much less expensive devices than standard CMOS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immune to electrostatic damage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has the high input impedance of CMOS and the low output impedance of bipolar transistors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E6C04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16663990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C6357-66BC-4043-8BAF-0899634F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digital logic families has the lowest power consumption?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D9E0C-935B-44E8-88B9-C43B62A670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Schottky TTL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ECL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NMOS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CMOS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E6C05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4849743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E69D16E-D680-7B03-75CD-230410845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0A689-7EE4-52D6-63E7-CF82CCA18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digital logic families has the lowest power consumption?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C0630F-4362-A075-574E-9E166EC3EA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Schottky TTL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ECL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NMOS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CMOS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E6C05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151583372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6D3F4-E5F8-46E2-9016-DB59078F6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 CMOS digital integrated circuits have high immunity to noise on the input signal or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18518-1719-4E78-97E8-2BD2EA4EE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Large bypass capacitance is inherent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input switching threshold is about two times the power supply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input switching threshold is about one-half the power supply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Bandwidth is very limited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E6C06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1291539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5CA9A-CAF4-44E0-8180-1DFC6FDD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semiconductor materials contains excess free electrons?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48E61-9608-44FD-8CBD-2EB5E66529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N-type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P-type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Bipolar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Insulated gate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E6A02 ECLM Page (5 - 2)</a:t>
            </a:r>
          </a:p>
        </p:txBody>
      </p:sp>
    </p:spTree>
    <p:extLst>
      <p:ext uri="{BB962C8B-B14F-4D97-AF65-F5344CB8AC3E}">
        <p14:creationId xmlns:p14="http://schemas.microsoft.com/office/powerpoint/2010/main" val="1961691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9C450-272A-4FF7-A740-6B0F32EF4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 CMOS digital integrated circuits have high immunity to noise on the input signal or power supply?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E7F8A4-8789-4648-8377-13D017B98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Large bypass capacitance is inherent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input switching threshold is about two times the power supply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input switching threshold is about one-half the power supply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Bandwidth is very limited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E6C06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1403502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A4D2-4BE6-48B4-9A81-77570F55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best describes a pull up or pull down resistor?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FF2E91-697B-4078-97DC-07ADEDA044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A resistor in a keying circuit used to reduce key clicks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A resistor connected to the positive or negative supply line used to establish a voltage when an input or output is an open circuit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 resistor that ensures that an oscillator frequency does not drift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resistor connected to an op-amp output that prevents signals from exceeding the power supply voltage 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E6C07 ECLM Page (5 - 25)</a:t>
            </a:r>
          </a:p>
        </p:txBody>
      </p:sp>
    </p:spTree>
    <p:extLst>
      <p:ext uri="{BB962C8B-B14F-4D97-AF65-F5344CB8AC3E}">
        <p14:creationId xmlns:p14="http://schemas.microsoft.com/office/powerpoint/2010/main" val="37274616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6999F-87CB-402C-9ECE-8CA3E68B8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best describes a pull up or pull down resistor?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1A7AB-CCBC-4265-A8BA-35384D5AD9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A resistor in a keying circuit used to reduce key clicks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A resistor connected to the positive or negative supply line used to establish a voltage when an input or output is an open circuit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 resistor that ensures that an oscillator frequency does not drift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resistor connected to an op-amp output that prevents signals from exceeding the power supply voltage 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E6C07 ECLM Page (5 - 25)</a:t>
            </a:r>
          </a:p>
        </p:txBody>
      </p:sp>
    </p:spTree>
    <p:extLst>
      <p:ext uri="{BB962C8B-B14F-4D97-AF65-F5344CB8AC3E}">
        <p14:creationId xmlns:p14="http://schemas.microsoft.com/office/powerpoint/2010/main" val="7833346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72B25-E43A-4D21-A182-1CE6BB304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E6-3, what is the schematic symbol for a NAND gate?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3F976F-8226-4CF8-8B32-0D2FB731E3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E6C08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20160314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A3B27-2B45-41F0-BD61-65174011C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E6-3, what is the schematic symbol for a NAND gate?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C70D4-FC2B-4562-BC5D-12F8A267F9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E6C08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4674648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DEC5C-C0EC-4716-93EB-B8FCB6AA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used to design the configuration of a field-programmable gate array (FPGA)?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AB332-D8AA-4E2B-AEC9-7B4BA771CD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Karnaugh maps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Hardware description language (HDL)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auto-router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Machine and assembly language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E6C09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77539527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29FFD26-3BFC-321B-F946-F80B33DBC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5EC65-45DE-A6FF-62DA-85F29360F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used to design the configuration of a field-programmable gate array (FPGA)?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6E3AF-77C1-79F1-2854-0D3200814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Karnaugh maps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Hardware description language (HDL)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auto-router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Machine and assembly language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E6C09 ECLM Page (5 - 26)</a:t>
            </a:r>
          </a:p>
        </p:txBody>
      </p:sp>
    </p:spTree>
    <p:extLst>
      <p:ext uri="{BB962C8B-B14F-4D97-AF65-F5344CB8AC3E}">
        <p14:creationId xmlns:p14="http://schemas.microsoft.com/office/powerpoint/2010/main" val="207416122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1B424-4F2E-47BC-A0DB-5E293392C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E6-3, what is the schematic symbol for a NOR gate?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73A61-E375-43B9-85CD-49B211A86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E6C10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308340832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D93EF-7BCB-4E27-B196-D6B020578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E6-3, what is the schematic symbol for a NOR gate?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DC73A-CCC8-4A01-B7BE-6274497FD7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E6C10 ECLM Page (5 - 20)</a:t>
            </a:r>
          </a:p>
        </p:txBody>
      </p:sp>
    </p:spTree>
    <p:extLst>
      <p:ext uri="{BB962C8B-B14F-4D97-AF65-F5344CB8AC3E}">
        <p14:creationId xmlns:p14="http://schemas.microsoft.com/office/powerpoint/2010/main" val="16905959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B97B-7491-47CD-B595-41D8B48D0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E6-3, what is the schematic symbol for the NOT operation (inverter)?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E73B23-6A5C-4A53-9C43-F89EBB712C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E6C11 ECLM Page (5 - 19)</a:t>
            </a:r>
          </a:p>
        </p:txBody>
      </p:sp>
    </p:spTree>
    <p:extLst>
      <p:ext uri="{BB962C8B-B14F-4D97-AF65-F5344CB8AC3E}">
        <p14:creationId xmlns:p14="http://schemas.microsoft.com/office/powerpoint/2010/main" val="2514697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28F4F-33C1-4E19-8143-C084077D4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does a PN-junction diode not conduct current when reverse biased?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265723-99AE-4C32-8757-7BD81D2E1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Only  P-type semiconductor material can conduct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 N-type semiconductor material can conduct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Holes in  P-type material and electrons in the N-type material are separated by the applied voltage, widening the depletion region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 holes in  P-type material combine with the electrons in N-type material, converting the entire diode into an insulator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E6A03 ECLM Page (5 - 3)</a:t>
            </a:r>
          </a:p>
        </p:txBody>
      </p:sp>
    </p:spTree>
    <p:extLst>
      <p:ext uri="{BB962C8B-B14F-4D97-AF65-F5344CB8AC3E}">
        <p14:creationId xmlns:p14="http://schemas.microsoft.com/office/powerpoint/2010/main" val="4265124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8F4B9-FF3F-4AAB-A914-7C4B83B84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Figure E6-3, what is the schematic symbol for the NOT operation (inverter)?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A27AF-C8F1-4F92-9EEB-A8349B6415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E6C11 ECLM Page (5 - 19)</a:t>
            </a:r>
          </a:p>
        </p:txBody>
      </p:sp>
    </p:spTree>
    <p:extLst>
      <p:ext uri="{BB962C8B-B14F-4D97-AF65-F5344CB8AC3E}">
        <p14:creationId xmlns:p14="http://schemas.microsoft.com/office/powerpoint/2010/main" val="3922490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BBEBB-8634-44B0-98E5-A6992633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does a PN-junction diode not conduct current when reverse biased?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6D1EE-15E5-43C2-91F7-27936075AA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Only  P-type semiconductor material can conduct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Only  N-type semiconductor material can conduct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Holes in  P-type material and electrons in the N-type material are separated by the applied voltage, widening the depletion region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 holes in  P-type material combine with the electrons in N-type material, converting the entire diode into an insulator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E6A03 ECLM Page (5 - 3)</a:t>
            </a:r>
          </a:p>
        </p:txBody>
      </p:sp>
    </p:spTree>
    <p:extLst>
      <p:ext uri="{BB962C8B-B14F-4D97-AF65-F5344CB8AC3E}">
        <p14:creationId xmlns:p14="http://schemas.microsoft.com/office/powerpoint/2010/main" val="3982605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9B9BA-DE7C-46F9-8E49-D3F0BED5A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name given to an impurity atom that adds holes to a semiconductor crystal structure?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E5CC4-9703-4A71-8BAC-05C48C505E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Insulator impurity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N-type impurity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Acceptor impurity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Donor impurity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E6A04 ECLM Page (5 - 2)</a:t>
            </a:r>
          </a:p>
        </p:txBody>
      </p:sp>
    </p:spTree>
    <p:extLst>
      <p:ext uri="{BB962C8B-B14F-4D97-AF65-F5344CB8AC3E}">
        <p14:creationId xmlns:p14="http://schemas.microsoft.com/office/powerpoint/2010/main" val="3320480084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222</TotalTime>
  <Words>3622</Words>
  <Application>Microsoft Office PowerPoint</Application>
  <PresentationFormat>On-screen Show (4:3)</PresentationFormat>
  <Paragraphs>411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In what application is gallium arsenide used as a semiconductor material?</vt:lpstr>
      <vt:lpstr>In what application is gallium arsenide used as a semiconductor material?</vt:lpstr>
      <vt:lpstr>Which of the following semiconductor materials contains excess free electrons?</vt:lpstr>
      <vt:lpstr>Which of the following semiconductor materials contains excess free electrons?</vt:lpstr>
      <vt:lpstr>Why does a PN-junction diode not conduct current when reverse biased?</vt:lpstr>
      <vt:lpstr>Why does a PN-junction diode not conduct current when reverse biased?</vt:lpstr>
      <vt:lpstr>What is the name given to an impurity atom that adds holes to a semiconductor crystal structure?</vt:lpstr>
      <vt:lpstr>What is the name given to an impurity atom that adds holes to a semiconductor crystal structure?</vt:lpstr>
      <vt:lpstr>How does DC input impedance at the gate of a field-effect transistor (FET) compare with that of a bipolar transistor?</vt:lpstr>
      <vt:lpstr>How does DC input impedance at the gate of a field-effect transistor (FET) compare with that of a bipolar transistor?</vt:lpstr>
      <vt:lpstr>What is the beta of a bipolar junction transistor?</vt:lpstr>
      <vt:lpstr>What is the beta of a bipolar junction transistor?</vt:lpstr>
      <vt:lpstr>Which of the following indicates that a silicon NPN junction transistor is biased on?</vt:lpstr>
      <vt:lpstr>Which of the following indicates that a silicon NPN junction transistor is biased on?</vt:lpstr>
      <vt:lpstr>What is the term for the frequency at which the grounded-base current gain of a bipolar junction transistor has decreased to 0.7 of the gain obtainable at 1 kHz?</vt:lpstr>
      <vt:lpstr>What is the term for the frequency at which the grounded-base current gain of a bipolar junction transistor has decreased to 0.7 of the gain obtainable at 1 kHz?</vt:lpstr>
      <vt:lpstr>What is a depletion-mode field-effect transistor (FET)?</vt:lpstr>
      <vt:lpstr>What is a depletion-mode field-effect transistor (FET)?</vt:lpstr>
      <vt:lpstr>In Figure E6-1, what is the schematic symbol for an N-channel dual-gate MOSFET?</vt:lpstr>
      <vt:lpstr>In Figure E6-1, what is the schematic symbol for an N-channel dual-gate MOSFET?</vt:lpstr>
      <vt:lpstr>In Figure E6-1, what is the schematic symbol for a P-channel junction FET?</vt:lpstr>
      <vt:lpstr>In Figure E6-1, what is the schematic symbol for a P-channel junction FET?</vt:lpstr>
      <vt:lpstr>What is the purpose of connecting Zener diodes between a MOSFET gate and its source or drain?</vt:lpstr>
      <vt:lpstr>What is the purpose of connecting Zener diodes between a MOSFET gate and its source or drain?</vt:lpstr>
      <vt:lpstr>What is the most useful characteristic of a Zener diode?</vt:lpstr>
      <vt:lpstr>What is the most useful characteristic of a Zener diode?</vt:lpstr>
      <vt:lpstr>Which characteristic of a Schottky diode makes it a better choice than a silicon junction diode for use as a power supply rectifier?</vt:lpstr>
      <vt:lpstr>Which characteristic of a Schottky diode makes it a better choice than a silicon junction diode for use as a power supply rectifier?</vt:lpstr>
      <vt:lpstr>What property of an LED's semiconductor material determines its forward voltage drop?</vt:lpstr>
      <vt:lpstr>What property of an LED's semiconductor material determines its forward voltage drop?</vt:lpstr>
      <vt:lpstr>What type of semiconductor device is designed for use as a voltage-controlled capacitor?</vt:lpstr>
      <vt:lpstr>What type of semiconductor device is designed for use as a voltage-controlled capacitor?</vt:lpstr>
      <vt:lpstr>What characteristic of a PIN diode makes it useful as an RF switch?</vt:lpstr>
      <vt:lpstr>What characteristic of a PIN diode makes it useful as an RF switch?</vt:lpstr>
      <vt:lpstr>Which of the following is a common use of a Schottky diode?</vt:lpstr>
      <vt:lpstr>Which of the following is a common use of a Schottky diode?</vt:lpstr>
      <vt:lpstr>What causes a junction diode to fail from excessive current?</vt:lpstr>
      <vt:lpstr>What causes a junction diode to fail from excessive current?</vt:lpstr>
      <vt:lpstr>Which of the following is a Schottky barrier diode?</vt:lpstr>
      <vt:lpstr>Which of the following is a Schottky barrier diode?</vt:lpstr>
      <vt:lpstr>What is a common use for point-contact diodes?</vt:lpstr>
      <vt:lpstr>What is a common use for point-contact diodes?</vt:lpstr>
      <vt:lpstr>In Figure E6-2, which is the schematic symbol for a Schottky diode?</vt:lpstr>
      <vt:lpstr>In Figure E6-2, which is the schematic symbol for a Schottky diode?</vt:lpstr>
      <vt:lpstr>What is used to control the attenuation of RF signals by a PIN diode?</vt:lpstr>
      <vt:lpstr>What is used to control the attenuation of RF signals by a PIN diode?</vt:lpstr>
      <vt:lpstr>What is the function of hysteresis in a comparator?</vt:lpstr>
      <vt:lpstr>What is the function of hysteresis in a comparator?</vt:lpstr>
      <vt:lpstr>What happens when the level of a comparator’s input signal crosses the threshold?</vt:lpstr>
      <vt:lpstr>What happens when the level of a comparator’s input signal crosses the threshold?</vt:lpstr>
      <vt:lpstr>What is tri-state logic?</vt:lpstr>
      <vt:lpstr>What is tri-state logic?</vt:lpstr>
      <vt:lpstr>Which of the following is an advantage of BiCMOS logic?</vt:lpstr>
      <vt:lpstr>Which of the following is an advantage of BiCMOS logic?</vt:lpstr>
      <vt:lpstr>Which of the following digital logic families has the lowest power consumption?</vt:lpstr>
      <vt:lpstr>Which of the following digital logic families has the lowest power consumption?</vt:lpstr>
      <vt:lpstr>Why do CMOS digital integrated circuits have high immunity to noise on the input signal or power supply?</vt:lpstr>
      <vt:lpstr>Why do CMOS digital integrated circuits have high immunity to noise on the input signal or power supply?</vt:lpstr>
      <vt:lpstr>What best describes a pull up or pull down resistor?</vt:lpstr>
      <vt:lpstr>What best describes a pull up or pull down resistor?</vt:lpstr>
      <vt:lpstr>In Figure E6-3, what is the schematic symbol for a NAND gate?</vt:lpstr>
      <vt:lpstr>In Figure E6-3, what is the schematic symbol for a NAND gate?</vt:lpstr>
      <vt:lpstr>What is used to design the configuration of a field-programmable gate array (FPGA)?</vt:lpstr>
      <vt:lpstr>What is used to design the configuration of a field-programmable gate array (FPGA)?</vt:lpstr>
      <vt:lpstr>In Figure E6-3, what is the schematic symbol for a NOR gate?</vt:lpstr>
      <vt:lpstr>In Figure E6-3, what is the schematic symbol for a NOR gate?</vt:lpstr>
      <vt:lpstr>In Figure E6-3, what is the schematic symbol for the NOT operation (inverter)?</vt:lpstr>
      <vt:lpstr>In Figure E6-3, what is the schematic symbol for the NOT operation (inverter)?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15</cp:revision>
  <dcterms:created xsi:type="dcterms:W3CDTF">2014-03-12T18:09:47Z</dcterms:created>
  <dcterms:modified xsi:type="dcterms:W3CDTF">2024-06-20T14:38:12Z</dcterms:modified>
</cp:coreProperties>
</file>